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8" r:id="rId3"/>
    <p:sldId id="321" r:id="rId4"/>
    <p:sldId id="257" r:id="rId5"/>
    <p:sldId id="265" r:id="rId6"/>
    <p:sldId id="263" r:id="rId7"/>
    <p:sldId id="266" r:id="rId8"/>
    <p:sldId id="267" r:id="rId9"/>
    <p:sldId id="268" r:id="rId10"/>
    <p:sldId id="269" r:id="rId11"/>
    <p:sldId id="270" r:id="rId12"/>
    <p:sldId id="282" r:id="rId13"/>
    <p:sldId id="324" r:id="rId14"/>
    <p:sldId id="325" r:id="rId15"/>
    <p:sldId id="271" r:id="rId16"/>
    <p:sldId id="272" r:id="rId17"/>
    <p:sldId id="281" r:id="rId18"/>
    <p:sldId id="326" r:id="rId19"/>
    <p:sldId id="273" r:id="rId20"/>
    <p:sldId id="284" r:id="rId21"/>
    <p:sldId id="274" r:id="rId22"/>
    <p:sldId id="317" r:id="rId23"/>
    <p:sldId id="318" r:id="rId24"/>
    <p:sldId id="320" r:id="rId25"/>
    <p:sldId id="319" r:id="rId26"/>
    <p:sldId id="275" r:id="rId27"/>
    <p:sldId id="276" r:id="rId28"/>
    <p:sldId id="278" r:id="rId29"/>
    <p:sldId id="280" r:id="rId30"/>
    <p:sldId id="285" r:id="rId31"/>
    <p:sldId id="279" r:id="rId32"/>
    <p:sldId id="286" r:id="rId33"/>
    <p:sldId id="288" r:id="rId34"/>
    <p:sldId id="287" r:id="rId35"/>
    <p:sldId id="289" r:id="rId36"/>
    <p:sldId id="291" r:id="rId37"/>
    <p:sldId id="293" r:id="rId38"/>
    <p:sldId id="290" r:id="rId39"/>
    <p:sldId id="294" r:id="rId40"/>
    <p:sldId id="295" r:id="rId41"/>
    <p:sldId id="296" r:id="rId42"/>
    <p:sldId id="322" r:id="rId43"/>
    <p:sldId id="297" r:id="rId44"/>
    <p:sldId id="298" r:id="rId45"/>
    <p:sldId id="299" r:id="rId46"/>
    <p:sldId id="300" r:id="rId47"/>
    <p:sldId id="301" r:id="rId48"/>
    <p:sldId id="302" r:id="rId49"/>
    <p:sldId id="304" r:id="rId50"/>
    <p:sldId id="305" r:id="rId51"/>
    <p:sldId id="306" r:id="rId52"/>
    <p:sldId id="307" r:id="rId53"/>
    <p:sldId id="308" r:id="rId54"/>
    <p:sldId id="303" r:id="rId55"/>
    <p:sldId id="309" r:id="rId56"/>
    <p:sldId id="315" r:id="rId57"/>
    <p:sldId id="314" r:id="rId58"/>
    <p:sldId id="310" r:id="rId59"/>
    <p:sldId id="312" r:id="rId60"/>
    <p:sldId id="323" r:id="rId61"/>
    <p:sldId id="316" r:id="rId62"/>
    <p:sldId id="311" r:id="rId63"/>
  </p:sldIdLst>
  <p:sldSz cx="9144000" cy="6858000" type="screen4x3"/>
  <p:notesSz cx="6858000" cy="9144000"/>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0" d="100"/>
          <a:sy n="110" d="100"/>
        </p:scale>
        <p:origin x="-160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tags" Target="tags/tag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53</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endParaRPr lang="en-US" baseline="0" dirty="0" smtClean="0"/>
          </a:p>
          <a:p>
            <a:r>
              <a:rPr lang="en-US" baseline="0" dirty="0" smtClean="0"/>
              <a:t>This is because not enough water is pulled back in from the urine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56</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57</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a:t>
            </a:r>
            <a:r>
              <a:rPr lang="en-US" baseline="0" dirty="0" smtClean="0"/>
              <a:t>).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15</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a:t>
            </a:r>
            <a:r>
              <a:rPr lang="en-US" smtClean="0"/>
              <a:t>neuroendocrine regulation</a:t>
            </a:r>
            <a:endParaRPr lang="en-US"/>
          </a:p>
        </p:txBody>
      </p:sp>
      <p:sp>
        <p:nvSpPr>
          <p:cNvPr id="4" name="Slide Number Placeholder 3"/>
          <p:cNvSpPr>
            <a:spLocks noGrp="1"/>
          </p:cNvSpPr>
          <p:nvPr>
            <p:ph type="sldNum" sz="quarter" idx="10"/>
          </p:nvPr>
        </p:nvSpPr>
        <p:spPr/>
        <p:txBody>
          <a:bodyPr/>
          <a:lstStyle/>
          <a:p>
            <a:fld id="{2759183C-8BEA-E54D-9DCE-0D7EC46B16C1}" type="slidenum">
              <a:rPr lang="en-US" smtClean="0"/>
              <a:t>34</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47</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48</a:t>
            </a:fld>
            <a:endParaRPr lang="en-US"/>
          </a:p>
        </p:txBody>
      </p:sp>
    </p:spTree>
    <p:extLst>
      <p:ext uri="{BB962C8B-B14F-4D97-AF65-F5344CB8AC3E}">
        <p14:creationId xmlns:p14="http://schemas.microsoft.com/office/powerpoint/2010/main" val="93698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slideLayout" Target="../slideLayouts/slideLayout2.xml"/><Relationship Id="rId6" Type="http://schemas.openxmlformats.org/officeDocument/2006/relationships/image" Target="../media/image12.png"/><Relationship Id="rId1" Type="http://schemas.openxmlformats.org/officeDocument/2006/relationships/tags" Target="../tags/tag10.xml"/><Relationship Id="rId2" Type="http://schemas.openxmlformats.org/officeDocument/2006/relationships/tags" Target="../tags/tag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slideLayout" Target="../slideLayouts/slideLayout2.xml"/><Relationship Id="rId6" Type="http://schemas.openxmlformats.org/officeDocument/2006/relationships/image" Target="../media/image19.png"/><Relationship Id="rId1" Type="http://schemas.openxmlformats.org/officeDocument/2006/relationships/tags" Target="../tags/tag14.xml"/><Relationship Id="rId2" Type="http://schemas.openxmlformats.org/officeDocument/2006/relationships/tags" Target="../tags/tag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5.png"/><Relationship Id="rId1" Type="http://schemas.openxmlformats.org/officeDocument/2006/relationships/tags" Target="../tags/tag18.xml"/><Relationship Id="rId2"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22.xml"/><Relationship Id="rId2" Type="http://schemas.openxmlformats.org/officeDocument/2006/relationships/tags" Target="../tags/tag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slideLayout" Target="../slideLayouts/slideLayout2.xml"/><Relationship Id="rId6" Type="http://schemas.openxmlformats.org/officeDocument/2006/relationships/image" Target="../media/image29.png"/><Relationship Id="rId1" Type="http://schemas.openxmlformats.org/officeDocument/2006/relationships/tags" Target="../tags/tag26.xml"/><Relationship Id="rId2" Type="http://schemas.openxmlformats.org/officeDocument/2006/relationships/tags" Target="../tags/tag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jp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30.xml"/><Relationship Id="rId2" Type="http://schemas.openxmlformats.org/officeDocument/2006/relationships/tags" Target="../tags/tag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image" Target="../media/image29.png"/><Relationship Id="rId1" Type="http://schemas.openxmlformats.org/officeDocument/2006/relationships/tags" Target="../tags/tag34.xml"/><Relationship Id="rId2" Type="http://schemas.openxmlformats.org/officeDocument/2006/relationships/tags" Target="../tags/tag3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image" Target="../media/image29.png"/><Relationship Id="rId1" Type="http://schemas.openxmlformats.org/officeDocument/2006/relationships/tags" Target="../tags/tag38.xml"/><Relationship Id="rId2" Type="http://schemas.openxmlformats.org/officeDocument/2006/relationships/tags" Target="../tags/tag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2.xml"/><Relationship Id="rId6"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image" Target="../media/image4.png"/><Relationship Id="rId1" Type="http://schemas.openxmlformats.org/officeDocument/2006/relationships/tags" Target="../tags/tag6.xml"/><Relationship Id="rId2"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a:t>
            </a:r>
            <a:r>
              <a:rPr lang="en-US" dirty="0" smtClean="0"/>
              <a:t>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3723177"/>
              </p:ext>
            </p:extLst>
          </p:nvPr>
        </p:nvGraphicFramePr>
        <p:xfrm>
          <a:off x="457200" y="1582616"/>
          <a:ext cx="8553117" cy="5161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a:t>
                      </a:r>
                      <a:r>
                        <a:rPr lang="en-US" dirty="0" smtClean="0"/>
                        <a:t>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2"/>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a:t>
            </a:r>
            <a:r>
              <a:rPr lang="en-US" dirty="0" smtClean="0"/>
              <a:t>Kinds of Receptors Are There?</a:t>
            </a:r>
            <a:endParaRPr lang="en-US" dirty="0"/>
          </a:p>
        </p:txBody>
      </p:sp>
      <p:pic>
        <p:nvPicPr>
          <p:cNvPr id="4" name="Picture 3"/>
          <p:cNvPicPr>
            <a:picLocks noChangeAspect="1"/>
          </p:cNvPicPr>
          <p:nvPr/>
        </p:nvPicPr>
        <p:blipFill>
          <a:blip r:embed="rId3"/>
          <a:stretch>
            <a:fillRect/>
          </a:stretch>
        </p:blipFill>
        <p:spPr>
          <a:xfrm>
            <a:off x="655053" y="1353256"/>
            <a:ext cx="7980947" cy="4841570"/>
          </a:xfrm>
          <a:prstGeom prst="rect">
            <a:avLst/>
          </a:prstGeom>
        </p:spPr>
      </p:pic>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Clinical manifestations of endocrine pathophysiology</a:t>
            </a:r>
          </a:p>
          <a:p>
            <a:pPr lvl="1"/>
            <a:r>
              <a:rPr lang="en-US" dirty="0" smtClean="0"/>
              <a:t>Diabetes (Insulin Insufficiency/Resistance)</a:t>
            </a:r>
          </a:p>
          <a:p>
            <a:pPr lvl="2"/>
            <a:r>
              <a:rPr lang="en-US" dirty="0" smtClean="0"/>
              <a:t>Periodontitis</a:t>
            </a:r>
          </a:p>
          <a:p>
            <a:pPr lvl="2"/>
            <a:r>
              <a:rPr lang="en-US" dirty="0" err="1" smtClean="0"/>
              <a:t>Mucusal</a:t>
            </a:r>
            <a:r>
              <a:rPr lang="en-US" dirty="0" smtClean="0"/>
              <a:t> disease</a:t>
            </a:r>
          </a:p>
          <a:p>
            <a:pPr lvl="2"/>
            <a:r>
              <a:rPr lang="en-US" dirty="0" smtClean="0"/>
              <a:t>Altered taste</a:t>
            </a:r>
          </a:p>
          <a:p>
            <a:pPr lvl="2"/>
            <a:r>
              <a:rPr lang="en-US" dirty="0" smtClean="0"/>
              <a:t>Parotid gland </a:t>
            </a:r>
            <a:r>
              <a:rPr lang="en-US" dirty="0" err="1" smtClean="0"/>
              <a:t>enlargent</a:t>
            </a:r>
            <a:endParaRPr lang="en-US" dirty="0" smtClean="0"/>
          </a:p>
          <a:p>
            <a:pPr lvl="2"/>
            <a:r>
              <a:rPr lang="en-US" dirty="0" smtClean="0"/>
              <a:t>Potential hypo/hyperglycemia</a:t>
            </a:r>
          </a:p>
          <a:p>
            <a:pPr lvl="1"/>
            <a:r>
              <a:rPr lang="en-US" dirty="0" err="1" smtClean="0"/>
              <a:t>Hypoparathyroidism</a:t>
            </a:r>
            <a:r>
              <a:rPr lang="en-US" dirty="0" smtClean="0"/>
              <a:t> (Not Enough PTH)</a:t>
            </a:r>
          </a:p>
          <a:p>
            <a:pPr lvl="2"/>
            <a:r>
              <a:rPr lang="en-US" dirty="0" smtClean="0"/>
              <a:t>Low calcium density, hypoplasia of enamel and dentin</a:t>
            </a:r>
          </a:p>
          <a:p>
            <a:pPr lvl="2"/>
            <a:r>
              <a:rPr lang="en-US" dirty="0" smtClean="0"/>
              <a:t>Candidiasis</a:t>
            </a:r>
          </a:p>
          <a:p>
            <a:pPr lvl="2"/>
            <a:r>
              <a:rPr lang="en-US" dirty="0" smtClean="0"/>
              <a:t>Delayed eruption, shortened roots</a:t>
            </a:r>
          </a:p>
          <a:p>
            <a:pPr lvl="1"/>
            <a:r>
              <a:rPr lang="en-US" dirty="0" smtClean="0"/>
              <a:t>Hyperthyroidism (T3/T4 Overproduction)</a:t>
            </a:r>
          </a:p>
          <a:p>
            <a:pPr lvl="2"/>
            <a:r>
              <a:rPr lang="en-US" dirty="0" smtClean="0"/>
              <a:t>Malocclusion</a:t>
            </a:r>
          </a:p>
          <a:p>
            <a:pPr lvl="2"/>
            <a:r>
              <a:rPr lang="en-US" dirty="0" smtClean="0"/>
              <a:t>Demineralization</a:t>
            </a:r>
          </a:p>
          <a:p>
            <a:pPr lvl="2"/>
            <a:r>
              <a:rPr lang="en-US" dirty="0" smtClean="0"/>
              <a:t>Anxiety/restlessness</a:t>
            </a:r>
          </a:p>
          <a:p>
            <a:pPr lvl="1"/>
            <a:r>
              <a:rPr lang="en-US" dirty="0" smtClean="0"/>
              <a:t>Acromegaly (GH Overproduction)</a:t>
            </a:r>
          </a:p>
          <a:p>
            <a:pPr lvl="2"/>
            <a:r>
              <a:rPr lang="en-US" dirty="0" smtClean="0"/>
              <a:t>Accelerated tooth eruption</a:t>
            </a:r>
          </a:p>
          <a:p>
            <a:pPr lvl="2"/>
            <a:r>
              <a:rPr lang="en-US" dirty="0" smtClean="0"/>
              <a:t>Enlarged jaw, </a:t>
            </a:r>
            <a:r>
              <a:rPr lang="en-US" dirty="0" err="1" smtClean="0"/>
              <a:t>abberant</a:t>
            </a:r>
            <a:r>
              <a:rPr lang="en-US" dirty="0" smtClean="0"/>
              <a:t> tooth spacing</a:t>
            </a:r>
          </a:p>
          <a:p>
            <a:pPr lvl="1"/>
            <a:r>
              <a:rPr lang="en-US" dirty="0" smtClean="0"/>
              <a:t>Cushing’s (Cortisol Overproduction)</a:t>
            </a:r>
          </a:p>
          <a:p>
            <a:pPr lvl="2"/>
            <a:r>
              <a:rPr lang="en-US" dirty="0" err="1" smtClean="0"/>
              <a:t>Periodontis</a:t>
            </a:r>
            <a:r>
              <a:rPr lang="en-US" dirty="0" smtClean="0"/>
              <a:t>, swelling of gums</a:t>
            </a:r>
          </a:p>
          <a:p>
            <a:pPr lvl="2"/>
            <a:r>
              <a:rPr lang="en-US" dirty="0" smtClean="0"/>
              <a:t>Easy bruising</a:t>
            </a:r>
          </a:p>
          <a:p>
            <a:pPr lvl="1"/>
            <a:r>
              <a:rPr lang="en-US" dirty="0" smtClean="0"/>
              <a:t>Addison’s Disease (Cortisol Insufficiency)</a:t>
            </a:r>
          </a:p>
          <a:p>
            <a:pPr lvl="2"/>
            <a:r>
              <a:rPr lang="en-US" dirty="0" smtClean="0"/>
              <a:t>Blotchy melanin patches in oral mucosa</a:t>
            </a:r>
          </a:p>
          <a:p>
            <a:pPr lvl="1"/>
            <a:endParaRPr lang="en-US" dirty="0" smtClean="0"/>
          </a:p>
          <a:p>
            <a:pPr lvl="1"/>
            <a:endParaRPr lang="en-US" dirty="0"/>
          </a:p>
        </p:txBody>
      </p:sp>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3" name="TPChart" descr="3ECFD246A2BA435E9600E9A12A7041A1Chart20150308092120202.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regulated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endParaRPr lang="en-US" dirty="0" smtClean="0"/>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2"/>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2"/>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2"/>
          <a:stretch>
            <a:fillRect/>
          </a:stretch>
        </p:blipFill>
        <p:spPr>
          <a:xfrm>
            <a:off x="0" y="0"/>
            <a:ext cx="9144000" cy="6857238"/>
          </a:xfrm>
          <a:prstGeom prst="rect">
            <a:avLst/>
          </a:prstGeom>
        </p:spPr>
      </p:pic>
      <p:pic>
        <p:nvPicPr>
          <p:cNvPr id="5" name="Picture 4"/>
          <p:cNvPicPr>
            <a:picLocks noChangeAspect="1"/>
          </p:cNvPicPr>
          <p:nvPr/>
        </p:nvPicPr>
        <p:blipFill>
          <a:blip r:embed="rId2"/>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37578" cy="1143000"/>
          </a:xfrm>
        </p:spPr>
        <p:txBody>
          <a:bodyPr>
            <a:normAutofit fontScale="90000"/>
          </a:bodyPr>
          <a:lstStyle/>
          <a:p>
            <a:r>
              <a:rPr lang="en-US" dirty="0" smtClean="0"/>
              <a:t>General Concepts About Hormone Targets</a:t>
            </a:r>
            <a:endParaRPr lang="en-US" dirty="0"/>
          </a:p>
        </p:txBody>
      </p:sp>
      <p:sp>
        <p:nvSpPr>
          <p:cNvPr id="3" name="Content Placeholder 2"/>
          <p:cNvSpPr>
            <a:spLocks noGrp="1"/>
          </p:cNvSpPr>
          <p:nvPr>
            <p:ph idx="1"/>
          </p:nvPr>
        </p:nvSpPr>
        <p:spPr/>
        <p:txBody>
          <a:bodyPr/>
          <a:lstStyle/>
          <a:p>
            <a:r>
              <a:rPr lang="en-US" dirty="0" smtClean="0"/>
              <a:t>How does the hormone get from A -&gt; B</a:t>
            </a:r>
          </a:p>
          <a:p>
            <a:r>
              <a:rPr lang="en-US" dirty="0" smtClean="0"/>
              <a:t>Is it released into the blood? </a:t>
            </a:r>
          </a:p>
          <a:p>
            <a:r>
              <a:rPr lang="en-US" dirty="0" smtClean="0"/>
              <a:t>Does it require accessory proteins to help keep it soluble?</a:t>
            </a:r>
          </a:p>
          <a:p>
            <a:endParaRPr lang="en-US" dirty="0"/>
          </a:p>
        </p:txBody>
      </p:sp>
    </p:spTree>
    <p:extLst>
      <p:ext uri="{BB962C8B-B14F-4D97-AF65-F5344CB8AC3E}">
        <p14:creationId xmlns:p14="http://schemas.microsoft.com/office/powerpoint/2010/main" val="42888580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2"/>
          <a:stretch>
            <a:fillRect/>
          </a:stretch>
        </p:blipFill>
        <p:spPr>
          <a:xfrm>
            <a:off x="2013952" y="1523999"/>
            <a:ext cx="5352047" cy="5247105"/>
          </a:xfrm>
          <a:prstGeom prst="rect">
            <a:avLst/>
          </a:prstGeom>
        </p:spPr>
      </p:pic>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3" name="TPChart" descr="E9165CFD6EB945F5B8AD9F667CF70A8FChart2015030809212020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2"/>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 and/or 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6" name="TPChart" descr="87A45CC4CAAB41A3920282BCB22C61EBChart201503080921202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Is this a </a:t>
            </a:r>
            <a:r>
              <a:rPr lang="en-US" dirty="0" err="1" smtClean="0">
                <a:latin typeface="Calibri" charset="0"/>
                <a:ea typeface="MS PGothic" charset="0"/>
              </a:rPr>
              <a:t>neurendocrine</a:t>
            </a:r>
            <a:r>
              <a:rPr lang="en-US" dirty="0" smtClean="0">
                <a:latin typeface="Calibri" charset="0"/>
                <a:ea typeface="MS PGothic" charset="0"/>
              </a:rPr>
              <a:t>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6" name="TPChart" descr="E763C6EF86824CC781B5C0289DAE0AABChart2015030809212021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t>
            </a:r>
            <a:r>
              <a:rPr lang="en-US"/>
              <a:t>and </a:t>
            </a:r>
            <a:r>
              <a:rPr lang="en-US"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2"/>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7769BDAFA31B4D8E89A3D97BF389FFDFChart2015030810033392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Tree>
    <p:extLst>
      <p:ext uri="{BB962C8B-B14F-4D97-AF65-F5344CB8AC3E}">
        <p14:creationId xmlns:p14="http://schemas.microsoft.com/office/powerpoint/2010/main" val="497241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 name="TPChart" descr="E16F6AE3EF8B43AE880A99494C2D6E66Chart201503081050191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direct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project to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2" name="TPChart" descr="571E304AB3924E8CB1D3067FDF5E236DChart2015030810532989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797293"/>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Prolactins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049C68065F24426C9B4ACE621D055452Chart20150308112129331.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312876096"/>
              </p:ext>
            </p:extLst>
          </p:nvPr>
        </p:nvGraphicFramePr>
        <p:xfrm>
          <a:off x="457200" y="1582616"/>
          <a:ext cx="8553117" cy="450088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587" y="1555750"/>
            <a:ext cx="3086100" cy="4508500"/>
          </a:xfrm>
          <a:prstGeom prst="rect">
            <a:avLst/>
          </a:prstGeom>
        </p:spPr>
      </p:pic>
      <p:sp>
        <p:nvSpPr>
          <p:cNvPr id="5" name="TextBox 4"/>
          <p:cNvSpPr txBox="1"/>
          <p:nvPr/>
        </p:nvSpPr>
        <p:spPr>
          <a:xfrm>
            <a:off x="1050636" y="3394363"/>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6119091"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r>
              <a:rPr lang="en-US" dirty="0" smtClean="0"/>
              <a:t>Too much vasopressin signaling</a:t>
            </a:r>
            <a:endParaRPr lang="en-US" dirty="0"/>
          </a:p>
        </p:txBody>
      </p:sp>
    </p:spTree>
    <p:extLst>
      <p:ext uri="{BB962C8B-B14F-4D97-AF65-F5344CB8AC3E}">
        <p14:creationId xmlns:p14="http://schemas.microsoft.com/office/powerpoint/2010/main" val="2408040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562553167"/>
              </p:ext>
            </p:extLst>
          </p:nvPr>
        </p:nvGraphicFramePr>
        <p:xfrm>
          <a:off x="457200" y="1582616"/>
          <a:ext cx="8553117" cy="3139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fight or flight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1F188E67292D452F9F01D4A0F455BADFChart20150308092120194.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457AC79D2DFB4334B3EF53D9E6E43108Chart2015030809212019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491A6E5832BF4D868B4AFA590F0F358F&lt;/guid&gt;&lt;date&gt;3/8/2015 09:22:38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4.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FC72425FBD714DFFA51E1D32BFD748FA&lt;/guid&gt;&lt;date&gt;3/8/2015 09:22:5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4C93B5B98FB94F27887F5355CDD924F3&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changes are slow&lt;/answertext&gt;&lt;valuetype&gt;0&lt;/valuetype&gt;&lt;/answer&gt;&lt;/answers&gt;&lt;/multichoice&gt;&lt;/questions&gt;&lt;/questionlist&gt;"/>
  <p:tag name="LIVECHARTING" val="False"/>
  <p:tag name="CHARTTYPE" val="0"/>
  <p:tag name="CHARTDEFINEDCOLORS" val="3,6,10,45,32,50,13,4,9,55,1"/>
</p:tagLst>
</file>

<file path=ppt/tags/tag19.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E7CE2871457F4AE581F4C988518DF410&lt;/guid&gt;&lt;date&gt;3/8/2015 09:22: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fight or flight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089B81009D04D0891D34DEBE7747135&lt;/guid&gt;&lt;answertext&gt;Adrenaline&lt;/answertext&gt;&lt;valuetype&gt;0&lt;/valuetype&gt;&lt;/answer&gt;&lt;answer&gt;&lt;guid&gt;0BA8FE6200DE479A8D9CDB18281F075E&lt;/guid&gt;&lt;answertext&gt;Insulin&lt;/answertext&gt;&lt;valuetype&gt;0&lt;/valuetype&gt;&lt;/answer&gt;&lt;answer&gt;&lt;guid&gt;340F84F918644318A36E59AB3705AD7F&lt;/guid&gt;&lt;answertext&gt;Renin&lt;/answertext&gt;&lt;valuetype&gt;0&lt;/valuetype&gt;&lt;/answer&gt;&lt;answer&gt;&lt;guid&gt;373BE64164AB4B22B5CE0DDDF95FF17D&lt;/guid&gt;&lt;answertext&gt;All of the above&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7D186DD7EDCC4262980408399B1C4CCA&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is a neurendocrin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6.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CHARTTYPE" val="0"/>
  <p:tag name="TPQUESTIONXML" val="&lt;?xml version=&quot;1.0&quot; encoding=&quot;UTF-8&quot; standalone=&quot;yes&quot;?&gt;&lt;questionlist&gt;&lt;properties&gt;&lt;guid&gt;66D270BE916F452B8CBA1C621B894D3C&lt;/guid&gt;&lt;date&gt;3/8/2015 10:05: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Enter answer text...&lt;/answertext&gt;&lt;valuetype&gt;0&lt;/valuetype&gt;&lt;/answer&gt;&lt;answer&gt;&lt;guid&gt;A0CBA5D873514A35BB445F66D4585CF9&lt;/guid&gt;&lt;answertext&gt;Enter answer text...&lt;/answertext&gt;&lt;valuetype&gt;0&lt;/valuetype&gt;&lt;/answer&gt;&lt;answer&gt;&lt;guid&gt;260783F54DA9487FB00E504B1A519055&lt;/guid&gt;&lt;answertext&gt;Enter answer text...&lt;/answertext&gt;&lt;valuetype&gt;0&lt;/valuetype&gt;&lt;/answer&gt;&lt;answer&gt;&lt;guid&gt;041E33787FFC4E7CA6F3580673F7ACCD&lt;/guid&gt;&lt;answertext&gt;Enter answer text...&lt;/answertext&gt;&lt;valuetype&gt;0&lt;/valuetype&gt;&lt;/answer&gt;&lt;/answers&gt;&lt;/multichoice&gt;&lt;/questions&gt;&lt;/questionlist&gt;"/>
  <p:tag name="LIVECHARTING" val="False"/>
</p:tagLst>
</file>

<file path=ppt/tags/tag27.xml><?xml version="1.0" encoding="utf-8"?>
<p:tagLst xmlns:a="http://schemas.openxmlformats.org/drawingml/2006/main" xmlns:r="http://schemas.openxmlformats.org/officeDocument/2006/relationships" xmlns:p="http://schemas.openxmlformats.org/presentationml/2006/main">
  <p:tag name="ZEROBASED" val="Fals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CHARTTYPE" val="0"/>
  <p:tag name="TPQUESTIONXML" val="&lt;?xml version=&quot;1.0&quot; encoding=&quot;UTF-8&quot; standalone=&quot;yes&quot;?&gt;&lt;questionlist&gt;&lt;properties&gt;&lt;guid&gt;32DF7681338948718BEF4C569170D9F9&lt;/guid&gt;&lt;date&gt;3/8/2015 10:56: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6BE50B43468747FFADF226EE37D850D1&lt;/guid&gt;&lt;answertext&gt;True&lt;/answertext&gt;&lt;valuetype&gt;0&lt;/valuetype&gt;&lt;/answer&gt;&lt;answer&gt;&lt;guid&gt;4AF13EA47D9341DB853AAC6ED88A4A89&lt;/guid&gt;&lt;answertext&gt;False&lt;/answertext&gt;&lt;valuetype&gt;0&lt;/valuetype&gt;&lt;/answer&gt;&lt;/answers&gt;&lt;/multichoice&gt;&lt;/questions&gt;&lt;/questionlist&gt;"/>
  <p:tag name="LIVECHARTING" val="False"/>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4.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CHARTTYPE" val="0"/>
  <p:tag name="TPQUESTIONXML" val="&lt;?xml version=&quot;1.0&quot; encoding=&quot;UTF-8&quot; standalone=&quot;yes&quot;?&gt;&lt;questionlist&gt;&lt;properties&gt;&lt;guid&gt;560197808B8E4F4C9528421873FA9F19&lt;/guid&gt;&lt;date&gt;3/8/2015 10:57: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Enter answer text...&lt;/answertext&gt;&lt;valuetype&gt;0&lt;/valuetype&gt;&lt;/answer&gt;&lt;answer&gt;&lt;guid&gt;645A85194D3E41249F6BDA2D70E0B4B2&lt;/guid&gt;&lt;answertext&gt;Enter answer text...&lt;/answertext&gt;&lt;valuetype&gt;0&lt;/valuetype&gt;&lt;/answer&gt;&lt;answer&gt;&lt;guid&gt;E1A1978C53524CBF8BE26936CCCC7467&lt;/guid&gt;&lt;answertext&gt;Enter answer text...&lt;/answertext&gt;&lt;valuetype&gt;0&lt;/valuetype&gt;&lt;/answer&gt;&lt;answer&gt;&lt;guid&gt;6B9C32C870AF4669AC5E529A94C60A50&lt;/guid&gt;&lt;answertext&gt;Enter answer text...&lt;/answertext&gt;&lt;valuetype&gt;0&lt;/valuetype&gt;&lt;/answer&gt;&lt;/answers&gt;&lt;/multichoice&gt;&lt;/questions&gt;&lt;/questionlist&gt;"/>
  <p:tag name="LIVECHARTING" val="False"/>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8.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LIVECHARTING" val="False"/>
  <p:tag name="TPQUESTIONXML" val="&lt;?xml version=&quot;1.0&quot; encoding=&quot;UTF-8&quot; standalone=&quot;yes&quot;?&gt;&lt;questionlist&gt;&lt;properties&gt;&lt;guid&gt;B7FFEEB8FE024CD19B3837BEF94E5F38&lt;/guid&gt;&lt;date&gt;3/8/2015 11:21: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AB3BB6155274ADEAC84197C1AB37543&lt;/guid&gt;&lt;answertext&gt;Enter answer text...&lt;/answertext&gt;&lt;valuetype&gt;0&lt;/valuetype&gt;&lt;/answer&gt;&lt;answer&gt;&lt;guid&gt;3299AF3E9F124316B55E495D1DF72F2B&lt;/guid&gt;&lt;answertext&gt;Enter answer text...&lt;/answertext&gt;&lt;valuetype&gt;0&lt;/valuetype&gt;&lt;/answer&gt;&lt;answer&gt;&lt;guid&gt;87CE9E6C92D348B09B2E753C06F96938&lt;/guid&gt;&lt;answertext&gt;Enter answer text...&lt;/answertext&gt;&lt;valuetype&gt;0&lt;/valuetype&gt;&lt;/answer&gt;&lt;answer&gt;&lt;guid&gt;E5DFD57C1C96497E89491DA87CBDEA8C&lt;/guid&gt;&lt;answertext&gt;Enter answer text...&lt;/answertext&gt;&lt;valuetype&gt;0&lt;/valuetype&gt;&lt;/answer&gt;&lt;/answers&gt;&lt;/multichoice&gt;&lt;/questions&gt;&lt;/questionlist&gt;"/>
  <p:tag name="TPSLIDEBULLETSTYLE" val="2"/>
  <p:tag name="CHARTTYPE" val="0"/>
</p:tagLst>
</file>

<file path=ppt/tags/tag39.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715C3B5122CD41A2B7D3A3A0241CBC8E&lt;/guid&gt;&lt;date&gt;3/8/2015 09:21:3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B1A682468DF34ADA94DBD21D0E892EA8&lt;/guid&gt;&lt;answertext&gt;Cardiac muscle&lt;/answertext&gt;&lt;valuetype&gt;0&lt;/valuetype&gt;&lt;/answer&gt;&lt;answer&gt;&lt;guid&gt;DAD0997E111B46919D8EEF981CAF60FD&lt;/guid&gt;&lt;answertext&gt;Skeletal muscle&lt;/answertext&gt;&lt;valuetype&gt;0&lt;/valuetype&gt;&lt;/answer&gt;&lt;answer&gt;&lt;guid&gt;90E9D543A8DC4000A33B9874B82F29C5&lt;/guid&gt;&lt;answertext&gt;Vascular smooth muscle&lt;/answertext&gt;&lt;valuetype&gt;0&lt;/valuetype&gt;&lt;/answer&gt;&lt;answer&gt;&lt;guid&gt;718BD7AA494F491F86F2235FC2621830&lt;/guid&gt;&lt;answertext&gt;All of the above&lt;/answertext&gt;&lt;valuetype&gt;0&lt;/valuetype&gt;&lt;/answer&gt;&lt;/answers&gt;&lt;/multichoice&gt;&lt;/questions&gt;&lt;/questionlist&gt;"/>
  <p:tag name="LIVECHARTING" val="Fals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737</TotalTime>
  <Words>2132</Words>
  <Application>Microsoft Macintosh PowerPoint</Application>
  <PresentationFormat>On-screen Show (4:3)</PresentationFormat>
  <Paragraphs>359</Paragraphs>
  <Slides>62</Slides>
  <Notes>14</Notes>
  <HiddenSlides>0</HiddenSlides>
  <MMClips>1</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Endocrine Control Systems</vt:lpstr>
      <vt:lpstr>Why should a dentist (or a doctoral student) care about endocrinology</vt:lpstr>
      <vt:lpstr>Learning Objectives </vt:lpstr>
      <vt:lpstr>Things you (should) already know</vt:lpstr>
      <vt:lpstr>Organ Systems</vt:lpstr>
      <vt:lpstr>Extracellular Sensing</vt:lpstr>
      <vt:lpstr>What are the important processes?</vt:lpstr>
      <vt:lpstr>When fight or flight increases blood flow to muscles, what is the signal</vt:lpstr>
      <vt:lpstr>What cells respond to that signal</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Insulin Release In Response To Glucose</vt:lpstr>
      <vt:lpstr>Basal vs Stimulated Secretion</vt:lpstr>
      <vt:lpstr>What Kinds of Receptors Are There?</vt:lpstr>
      <vt:lpstr>Which hormone type is most likely to be able to cross plasma membranes</vt:lpstr>
      <vt:lpstr>Cell Surface Receptors</vt:lpstr>
      <vt:lpstr>Types of Cell Surface Receptors</vt:lpstr>
      <vt:lpstr>GPCRs</vt:lpstr>
      <vt:lpstr>Receptor Tyrosine Kinases</vt:lpstr>
      <vt:lpstr>JAK/STAT Receptors</vt:lpstr>
      <vt:lpstr>Nuclear Hormone Receptors</vt:lpstr>
      <vt:lpstr>What Do Nuclear Hormones Look Like?</vt:lpstr>
      <vt:lpstr>General Concepts About Hormone Targets</vt:lpstr>
      <vt:lpstr>Relative Location of Action</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Integration of the CNS with Endocrine Signals</vt:lpstr>
      <vt:lpstr>Your Future</vt:lpstr>
      <vt:lpstr>Design a hormone</vt:lpstr>
      <vt:lpstr>What is the most likely receptor?</vt:lpstr>
      <vt:lpstr>Is this a neurendocrine hormone</vt:lpstr>
      <vt:lpstr>Learning Objectives</vt:lpstr>
      <vt:lpstr>The Hypothalamus Is the Main Site of Endocrine/CNS Integration</vt:lpstr>
      <vt:lpstr>How Are Hormones Sensed by the Hypothalamus?</vt:lpstr>
      <vt:lpstr>Which hormone is unlikely to be BBB-permeable without transport</vt:lpstr>
      <vt:lpstr>Subregions of the Hypothalamus</vt:lpstr>
      <vt:lpstr>The Hypothalamus Projects to and From Other Brain Regions</vt:lpstr>
      <vt:lpstr>Anatomy of the Pituitary</vt:lpstr>
      <vt:lpstr>The posterior pituitary is connected to the hypothalamus by neuronal contacts</vt:lpstr>
      <vt:lpstr>The hypothalamus wants to direct the anterior pituitary to secrete ACTH.  How would this be done</vt:lpstr>
      <vt:lpstr>Anterior Pituitary</vt:lpstr>
      <vt:lpstr>How Is Specificity Achieved in Hypothalic-Anterior Pituitary Signaling</vt:lpstr>
      <vt:lpstr>The Infundibulum and the Posterior Pituitary</vt:lpstr>
      <vt:lpstr>Vasopressin</vt:lpstr>
      <vt:lpstr>Effects of Vasopressin on the Kidney</vt:lpstr>
      <vt:lpstr>Conditions with Altered Vasopressin Function</vt:lpstr>
      <vt:lpstr>Discuss with Folks Nearby</vt:lpstr>
      <vt:lpstr>Oxytocin</vt:lpstr>
      <vt:lpstr>Oxytocin During Delivery</vt:lpstr>
      <vt:lpstr>Oxytocin During Lactation</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53</cp:revision>
  <dcterms:created xsi:type="dcterms:W3CDTF">2015-03-05T15:27:25Z</dcterms:created>
  <dcterms:modified xsi:type="dcterms:W3CDTF">2015-03-22T13:41:38Z</dcterms:modified>
</cp:coreProperties>
</file>